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301" r:id="rId2"/>
    <p:sldId id="277" r:id="rId3"/>
    <p:sldId id="303" r:id="rId4"/>
    <p:sldId id="285" r:id="rId5"/>
    <p:sldId id="279" r:id="rId6"/>
    <p:sldId id="305" r:id="rId7"/>
    <p:sldId id="296" r:id="rId8"/>
    <p:sldId id="307" r:id="rId9"/>
    <p:sldId id="310" r:id="rId10"/>
    <p:sldId id="259" r:id="rId11"/>
    <p:sldId id="294" r:id="rId12"/>
    <p:sldId id="312" r:id="rId13"/>
    <p:sldId id="263" r:id="rId14"/>
    <p:sldId id="300" r:id="rId15"/>
    <p:sldId id="299" r:id="rId16"/>
    <p:sldId id="283" r:id="rId17"/>
    <p:sldId id="282" r:id="rId18"/>
    <p:sldId id="265" r:id="rId19"/>
    <p:sldId id="280" r:id="rId20"/>
    <p:sldId id="290" r:id="rId21"/>
    <p:sldId id="29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CC00"/>
    <a:srgbClr val="CCFFCC"/>
    <a:srgbClr val="FF0000"/>
    <a:srgbClr val="CC0000"/>
    <a:srgbClr val="00FF00"/>
    <a:srgbClr val="660033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0D0B-B342-4DF4-B854-4909D76B7FEE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98B27-45B0-4F79-AAF8-B1C99160A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21BDA-6D6B-4279-9261-98B4414263F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BC387-27CC-453A-ADA8-CEB6E72D4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92232-25C1-48A1-91B0-213D5BAB486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DB139-D0EA-458C-AC03-7CB146C4EB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AA84-6AFC-4E59-83C4-1EBD2906E24C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031ED-8B10-48E6-BF41-E08EF9137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4AC48-E607-4625-A570-E2AA40E89773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44A56-EB96-4A3C-BF2A-174AD4139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5BDD6-6DC2-4E6F-BACE-F8F293C7106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D499F-56F4-4EFF-AFB8-4D4E02EE9E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C0F6E-EB93-4A11-90BB-7A3DA806B0B9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B928C-6079-4627-B820-0C72AE9DD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0EBA0-CAEC-4C42-87BF-19FC4EF086F3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CBD1E-2CB7-4084-9BBB-B913ED127A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83D83-5856-42FD-82CF-86E1B83C0599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08C07-79CE-4673-B796-72DBBF1C9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2F561-6F35-416E-ABD0-61E253B3C80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A3A51-C752-406B-8029-EB55003C2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38A0-2A6B-4248-BF48-F4C16B23C56C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8D193-B6BC-46A3-9B2B-394A3E02A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1C0DAD-920A-46E8-8DCF-73AD086E6EF2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3AD7F1-57B0-4546-874C-EDFAD8F73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  <p:sldLayoutId id="2147483660" r:id="rId11"/>
  </p:sldLayoutIdLst>
  <p:transition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549148"/>
            <a:ext cx="7697787" cy="299295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Кислородсодержащие органические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вещества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098550" y="4448097"/>
            <a:ext cx="10242550" cy="101529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Фенолы</a:t>
            </a:r>
            <a:r>
              <a:rPr lang="ru-R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2492375"/>
            <a:ext cx="5761038" cy="1368425"/>
          </a:xfrm>
        </p:spPr>
        <p:txBody>
          <a:bodyPr/>
          <a:lstStyle/>
          <a:p>
            <a:pPr>
              <a:defRPr/>
            </a:pPr>
            <a:r>
              <a:rPr lang="ru-RU" sz="9600" b="1" i="1" kern="1200" dirty="0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«Фенол»</a:t>
            </a:r>
          </a:p>
        </p:txBody>
      </p:sp>
      <p:pic>
        <p:nvPicPr>
          <p:cNvPr id="14338" name="Picture 8" descr="File:Phenol-3D-ball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1412875"/>
            <a:ext cx="32686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"/>
          <p:cNvSpPr>
            <a:spLocks noChangeArrowheads="1"/>
          </p:cNvSpPr>
          <p:nvPr/>
        </p:nvSpPr>
        <p:spPr bwMode="auto">
          <a:xfrm>
            <a:off x="0" y="-274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5362" name="Picture 14" descr="File:Friedlieb Ferdinand Runge.jpeg"/>
          <p:cNvPicPr>
            <a:picLocks noChangeAspect="1" noChangeArrowheads="1"/>
          </p:cNvPicPr>
          <p:nvPr/>
        </p:nvPicPr>
        <p:blipFill>
          <a:blip r:embed="rId2">
            <a:lum bright="12000" contrast="24000"/>
          </a:blip>
          <a:srcRect/>
          <a:stretch>
            <a:fillRect/>
          </a:stretch>
        </p:blipFill>
        <p:spPr bwMode="auto">
          <a:xfrm>
            <a:off x="368300" y="1347788"/>
            <a:ext cx="243681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6" descr="Файл:Auguste Laurent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3348038" y="1347788"/>
            <a:ext cx="25019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3641725" y="4956175"/>
            <a:ext cx="186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Огюст Лоран </a:t>
            </a:r>
          </a:p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(1807 – 1853 гг)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250825" y="4884738"/>
            <a:ext cx="2654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Фридлиб Фердинанд </a:t>
            </a:r>
          </a:p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Рунге </a:t>
            </a:r>
          </a:p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(1794 – 1867 гг)</a:t>
            </a:r>
          </a:p>
        </p:txBody>
      </p:sp>
      <p:pic>
        <p:nvPicPr>
          <p:cNvPr id="15366" name="Picture 34" descr="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6675" y="1347788"/>
            <a:ext cx="2382838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6516688" y="4956175"/>
            <a:ext cx="22225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Шарль Фредерик </a:t>
            </a:r>
          </a:p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Жерар </a:t>
            </a:r>
          </a:p>
          <a:p>
            <a:pPr algn="ctr" eaLnBrk="0" hangingPunct="0">
              <a:defRPr/>
            </a:pPr>
            <a:r>
              <a:rPr lang="ru-RU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(1816 – 1856 гг)</a:t>
            </a:r>
          </a:p>
        </p:txBody>
      </p:sp>
      <p:sp>
        <p:nvSpPr>
          <p:cNvPr id="16420" name="Rectangle 4"/>
          <p:cNvSpPr>
            <a:spLocks noChangeArrowheads="1"/>
          </p:cNvSpPr>
          <p:nvPr/>
        </p:nvSpPr>
        <p:spPr bwMode="auto">
          <a:xfrm>
            <a:off x="1187450" y="187325"/>
            <a:ext cx="67691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i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Открытие фенола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50825" y="1214438"/>
            <a:ext cx="86423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Кислородсодержащие органические соединения, в молекулах которых ароматический радикал </a:t>
            </a:r>
          </a:p>
          <a:p>
            <a:pPr algn="ctr">
              <a:defRPr/>
            </a:pPr>
            <a:r>
              <a:rPr lang="ru-RU" sz="4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фенил </a:t>
            </a:r>
            <a:r>
              <a:rPr lang="en-US" sz="4000" b="1" dirty="0"/>
              <a:t>–C</a:t>
            </a:r>
            <a:r>
              <a:rPr lang="en-US" sz="4000" b="1" baseline="-25000" dirty="0"/>
              <a:t>6</a:t>
            </a:r>
            <a:r>
              <a:rPr lang="en-US" sz="4000" b="1" dirty="0"/>
              <a:t>H</a:t>
            </a:r>
            <a:r>
              <a:rPr lang="en-US" sz="4000" b="1" baseline="-25000" dirty="0"/>
              <a:t>5</a:t>
            </a:r>
            <a:r>
              <a:rPr lang="en-US" sz="4000" b="1" dirty="0"/>
              <a:t> </a:t>
            </a:r>
            <a:endParaRPr lang="ru-RU" sz="4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связан с функциональной </a:t>
            </a:r>
          </a:p>
          <a:p>
            <a:pPr algn="ctr">
              <a:defRPr/>
            </a:pPr>
            <a:r>
              <a:rPr lang="ru-RU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гидроксильной группой</a:t>
            </a:r>
          </a:p>
        </p:txBody>
      </p:sp>
      <p:sp>
        <p:nvSpPr>
          <p:cNvPr id="4121" name="TextBox 12"/>
          <p:cNvSpPr txBox="1">
            <a:spLocks noChangeArrowheads="1"/>
          </p:cNvSpPr>
          <p:nvPr/>
        </p:nvSpPr>
        <p:spPr bwMode="auto">
          <a:xfrm>
            <a:off x="2843213" y="4797425"/>
            <a:ext cx="37242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6000" b="1" baseline="-25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6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000" b="1" baseline="-25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6000" b="1" baseline="-25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sz="40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118" name="Object 22"/>
          <p:cNvGraphicFramePr>
            <a:graphicFrameLocks noChangeAspect="1"/>
          </p:cNvGraphicFramePr>
          <p:nvPr/>
        </p:nvGraphicFramePr>
        <p:xfrm>
          <a:off x="323850" y="4005263"/>
          <a:ext cx="1727200" cy="2541587"/>
        </p:xfrm>
        <a:graphic>
          <a:graphicData uri="http://schemas.openxmlformats.org/presentationml/2006/ole">
            <p:oleObj spid="_x0000_s4118" name="Image" r:id="rId3" imgW="2311111" imgH="1294781" progId="">
              <p:embed/>
            </p:oleObj>
          </a:graphicData>
        </a:graphic>
      </p:graphicFrame>
      <p:sp>
        <p:nvSpPr>
          <p:cNvPr id="4103" name="Rectangle 4"/>
          <p:cNvSpPr>
            <a:spLocks noChangeArrowheads="1"/>
          </p:cNvSpPr>
          <p:nvPr/>
        </p:nvSpPr>
        <p:spPr bwMode="auto">
          <a:xfrm>
            <a:off x="2555875" y="188913"/>
            <a:ext cx="38163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5400" b="1" i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Фенолы</a:t>
            </a:r>
          </a:p>
        </p:txBody>
      </p:sp>
      <p:graphicFrame>
        <p:nvGraphicFramePr>
          <p:cNvPr id="4119" name="Object 23"/>
          <p:cNvGraphicFramePr>
            <a:graphicFrameLocks noChangeAspect="1"/>
          </p:cNvGraphicFramePr>
          <p:nvPr/>
        </p:nvGraphicFramePr>
        <p:xfrm>
          <a:off x="7092950" y="4005263"/>
          <a:ext cx="1728788" cy="2541587"/>
        </p:xfrm>
        <a:graphic>
          <a:graphicData uri="http://schemas.openxmlformats.org/presentationml/2006/ole">
            <p:oleObj spid="_x0000_s4119" name="Image" r:id="rId4" imgW="2311111" imgH="1294781" progId="">
              <p:embed/>
            </p:oleObj>
          </a:graphicData>
        </a:graphic>
      </p:graphicFrame>
      <p:pic>
        <p:nvPicPr>
          <p:cNvPr id="4123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48438" y="4005263"/>
            <a:ext cx="2595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179388" y="2708275"/>
            <a:ext cx="4032250" cy="7921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4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Одноатомные</a:t>
            </a:r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4787900" y="2708275"/>
            <a:ext cx="4176713" cy="7921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4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Многоатомные</a:t>
            </a:r>
          </a:p>
        </p:txBody>
      </p:sp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2411413" y="333375"/>
            <a:ext cx="3887787" cy="11509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7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Фенолы</a:t>
            </a:r>
          </a:p>
        </p:txBody>
      </p:sp>
      <p:sp>
        <p:nvSpPr>
          <p:cNvPr id="18436" name="AutoShape 17"/>
          <p:cNvSpPr>
            <a:spLocks noChangeArrowheads="1"/>
          </p:cNvSpPr>
          <p:nvPr/>
        </p:nvSpPr>
        <p:spPr bwMode="auto">
          <a:xfrm rot="-2647957">
            <a:off x="2627313" y="1844675"/>
            <a:ext cx="1152525" cy="504825"/>
          </a:xfrm>
          <a:prstGeom prst="leftArrow">
            <a:avLst>
              <a:gd name="adj1" fmla="val 49685"/>
              <a:gd name="adj2" fmla="val 91617"/>
            </a:avLst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AutoShape 18"/>
          <p:cNvSpPr>
            <a:spLocks noChangeArrowheads="1"/>
          </p:cNvSpPr>
          <p:nvPr/>
        </p:nvSpPr>
        <p:spPr bwMode="auto">
          <a:xfrm rot="2647957" flipH="1">
            <a:off x="4787900" y="1844675"/>
            <a:ext cx="1152525" cy="504825"/>
          </a:xfrm>
          <a:prstGeom prst="leftArrow">
            <a:avLst>
              <a:gd name="adj1" fmla="val 49685"/>
              <a:gd name="adj2" fmla="val 91617"/>
            </a:avLst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8" name="Picture 19" descr="пирогаллол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-84000"/>
          </a:blip>
          <a:srcRect/>
          <a:stretch>
            <a:fillRect/>
          </a:stretch>
        </p:blipFill>
        <p:spPr bwMode="auto">
          <a:xfrm>
            <a:off x="6300788" y="3860800"/>
            <a:ext cx="27352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0" descr="гидрохинон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-90000"/>
          </a:blip>
          <a:srcRect/>
          <a:stretch>
            <a:fillRect/>
          </a:stretch>
        </p:blipFill>
        <p:spPr bwMode="auto">
          <a:xfrm>
            <a:off x="4787900" y="3789363"/>
            <a:ext cx="18161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22" descr="o254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78000" contrast="54000"/>
          </a:blip>
          <a:srcRect r="80347" b="17393"/>
          <a:stretch>
            <a:fillRect/>
          </a:stretch>
        </p:blipFill>
        <p:spPr bwMode="auto">
          <a:xfrm>
            <a:off x="468313" y="3500438"/>
            <a:ext cx="1655762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ext Box 23"/>
          <p:cNvSpPr txBox="1">
            <a:spLocks noChangeArrowheads="1"/>
          </p:cNvSpPr>
          <p:nvPr/>
        </p:nvSpPr>
        <p:spPr bwMode="auto">
          <a:xfrm>
            <a:off x="684213" y="6237288"/>
            <a:ext cx="933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фенол</a:t>
            </a:r>
          </a:p>
        </p:txBody>
      </p:sp>
      <p:pic>
        <p:nvPicPr>
          <p:cNvPr id="18442" name="Picture 26" descr="ф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-78000" contrast="48000"/>
          </a:blip>
          <a:srcRect/>
          <a:stretch>
            <a:fillRect/>
          </a:stretch>
        </p:blipFill>
        <p:spPr bwMode="auto">
          <a:xfrm>
            <a:off x="2339975" y="3813175"/>
            <a:ext cx="2087563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Text Box 27"/>
          <p:cNvSpPr txBox="1">
            <a:spLocks noChangeArrowheads="1"/>
          </p:cNvSpPr>
          <p:nvPr/>
        </p:nvSpPr>
        <p:spPr bwMode="auto">
          <a:xfrm>
            <a:off x="2411413" y="6165850"/>
            <a:ext cx="1673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Орто- крезол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smtClean="0">
                <a:solidFill>
                  <a:schemeClr val="hlink"/>
                </a:solidFill>
                <a:latin typeface="Arial" charset="0"/>
              </a:rPr>
              <a:t>Бензиловые</a:t>
            </a:r>
            <a:r>
              <a:rPr lang="ru-RU" smtClean="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ru-RU" i="1" smtClean="0">
                <a:solidFill>
                  <a:schemeClr val="hlink"/>
                </a:solidFill>
                <a:latin typeface="Arial" charset="0"/>
              </a:rPr>
              <a:t>спирты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Arial" charset="0"/>
              <a:buNone/>
            </a:pPr>
            <a:r>
              <a:rPr lang="ru-RU" sz="2800" i="1" smtClean="0">
                <a:solidFill>
                  <a:schemeClr val="hlink"/>
                </a:solidFill>
                <a:latin typeface="Arial" charset="0"/>
              </a:rPr>
              <a:t>Арматические спирты</a:t>
            </a:r>
          </a:p>
        </p:txBody>
      </p:sp>
      <p:pic>
        <p:nvPicPr>
          <p:cNvPr id="19459" name="Picture 5" descr="%D1%84%D0%B5%D0%BD%D0%B8%D0%BB%D0%BC%D0%B5%D1%82%D0%B0%D0%BD%D0%BE%D0%BB-2-%D1%84%D0%B5%D0%BD%D0%B8%D0%BB%D1%8D%D1%82%D0%B0%D0%BD%D0%BE%D0%BB-300x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781300"/>
            <a:ext cx="7745413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576263" y="1000125"/>
            <a:ext cx="3240087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5353050" y="717550"/>
            <a:ext cx="33845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84213" y="923925"/>
            <a:ext cx="3024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A50021"/>
                </a:solidFill>
                <a:latin typeface="Times New Roman" pitchFamily="18" charset="0"/>
              </a:rPr>
              <a:t>одноатомные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326063" y="620713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A50021"/>
                </a:solidFill>
                <a:latin typeface="Times New Roman" pitchFamily="18" charset="0"/>
              </a:rPr>
              <a:t>многоатомные</a:t>
            </a:r>
          </a:p>
        </p:txBody>
      </p:sp>
      <p:pic>
        <p:nvPicPr>
          <p:cNvPr id="5132" name="Picture 12" descr="skf12"/>
          <p:cNvPicPr>
            <a:picLocks noChangeAspect="1" noChangeArrowheads="1"/>
          </p:cNvPicPr>
          <p:nvPr/>
        </p:nvPicPr>
        <p:blipFill>
          <a:blip r:embed="rId2">
            <a:lum bright="-24000" contrast="36000"/>
          </a:blip>
          <a:srcRect l="3461" t="44148" r="59193" b="29529"/>
          <a:stretch>
            <a:fillRect/>
          </a:stretch>
        </p:blipFill>
        <p:spPr bwMode="auto">
          <a:xfrm>
            <a:off x="49213" y="1722438"/>
            <a:ext cx="4594225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skf12"/>
          <p:cNvPicPr>
            <a:picLocks noChangeAspect="1" noChangeArrowheads="1"/>
          </p:cNvPicPr>
          <p:nvPr/>
        </p:nvPicPr>
        <p:blipFill>
          <a:blip r:embed="rId2">
            <a:lum bright="-18000" contrast="24000"/>
          </a:blip>
          <a:srcRect l="1515" t="75133" r="55428" b="5351"/>
          <a:stretch>
            <a:fillRect/>
          </a:stretch>
        </p:blipFill>
        <p:spPr bwMode="auto">
          <a:xfrm>
            <a:off x="4868863" y="1360488"/>
            <a:ext cx="4335462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14" descr="skf12"/>
          <p:cNvPicPr>
            <a:picLocks noChangeAspect="1" noChangeArrowheads="1"/>
          </p:cNvPicPr>
          <p:nvPr/>
        </p:nvPicPr>
        <p:blipFill>
          <a:blip r:embed="rId2">
            <a:lum bright="-18000" contrast="24000"/>
          </a:blip>
          <a:srcRect l="55128" t="5017" r="6343" b="78487"/>
          <a:stretch>
            <a:fillRect/>
          </a:stretch>
        </p:blipFill>
        <p:spPr bwMode="auto">
          <a:xfrm>
            <a:off x="5030788" y="3898900"/>
            <a:ext cx="4173537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6" descr="a4e0143b6fcc33ef377a15e167cce47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445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/>
      <p:bldP spid="51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120650"/>
            <a:ext cx="8378825" cy="6343650"/>
          </a:xfrm>
        </p:spPr>
        <p:txBody>
          <a:bodyPr/>
          <a:lstStyle/>
          <a:p>
            <a:r>
              <a:rPr lang="ru-RU" b="1" smtClean="0">
                <a:latin typeface="Georgia" pitchFamily="18" charset="0"/>
              </a:rPr>
              <a:t/>
            </a:r>
            <a:br>
              <a:rPr lang="ru-RU" b="1" smtClean="0">
                <a:latin typeface="Georgia" pitchFamily="18" charset="0"/>
              </a:rPr>
            </a:br>
            <a:r>
              <a:rPr lang="ru-RU" b="1" smtClean="0">
                <a:latin typeface="Georgia" pitchFamily="18" charset="0"/>
              </a:rPr>
              <a:t> </a:t>
            </a: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endParaRPr lang="ru-RU" sz="3600" b="1" smtClean="0">
              <a:latin typeface="Georgia" pitchFamily="18" charset="0"/>
            </a:endParaRP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400050" y="295275"/>
            <a:ext cx="8467725" cy="6143625"/>
          </a:xfrm>
          <a:prstGeom prst="rect">
            <a:avLst/>
          </a:prstGeom>
          <a:noFill/>
          <a:ln w="85725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612775" y="2943225"/>
            <a:ext cx="85121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038475" y="1933575"/>
            <a:ext cx="32861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000" b="1"/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2714625" y="1781175"/>
            <a:ext cx="3028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4000" b="1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2286000" y="2284413"/>
            <a:ext cx="457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/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1370013" y="2917825"/>
            <a:ext cx="160655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  <a:p>
            <a:pPr eaLnBrk="0" hangingPunct="0"/>
            <a:r>
              <a:rPr lang="en-US"/>
              <a:t>  </a:t>
            </a:r>
            <a:r>
              <a:rPr lang="en-US" sz="4300"/>
              <a:t> </a:t>
            </a:r>
            <a:r>
              <a:rPr lang="en-US"/>
              <a:t>                  </a:t>
            </a:r>
          </a:p>
        </p:txBody>
      </p:sp>
      <p:pic>
        <p:nvPicPr>
          <p:cNvPr id="21512" name="Picture 9" descr="12386791602d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00" y="2328863"/>
            <a:ext cx="5072063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171450" y="523875"/>
            <a:ext cx="87439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ПЕРЕРАСПРЕДЕЛЕНИЕ ЭЛЕКТРОННОЙ ПЛОТНОСТИ</a:t>
            </a:r>
          </a:p>
          <a:p>
            <a:pPr algn="ctr">
              <a:spcBef>
                <a:spcPct val="50000"/>
              </a:spcBef>
            </a:pPr>
            <a:r>
              <a:rPr lang="ru-RU" sz="2400" b="1"/>
              <a:t>В МОЛЕКУЛЕ ФЕНОЛА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6" descr="взаимное влияние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-78000" contrast="28000"/>
          </a:blip>
          <a:srcRect/>
          <a:stretch>
            <a:fillRect/>
          </a:stretch>
        </p:blipFill>
        <p:spPr bwMode="auto">
          <a:xfrm>
            <a:off x="0" y="1925638"/>
            <a:ext cx="39243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755650" y="115888"/>
            <a:ext cx="69119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Взаимное влияние атомов </a:t>
            </a:r>
          </a:p>
          <a:p>
            <a:pPr algn="ctr">
              <a:defRPr/>
            </a:pPr>
            <a:r>
              <a:rPr lang="ru-RU" sz="4400" b="1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 молекуле фенола</a:t>
            </a: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4211638" y="1714500"/>
            <a:ext cx="47529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60363" eaLnBrk="0" hangingPunct="0">
              <a:defRPr/>
            </a:pP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Ароматическое кольцо оказывает влияние на гидроксильную группу, в результате чего атом водорода становится более подвижным.</a:t>
            </a:r>
          </a:p>
          <a:p>
            <a:pPr indent="360363" eaLnBrk="0" hangingPunct="0">
              <a:defRPr/>
            </a:pPr>
            <a:endParaRPr lang="ru-RU" sz="28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indent="360363" eaLnBrk="0" hangingPunct="0">
              <a:defRPr/>
            </a:pP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Гидроксильная группа также оказывает влияние на бензольное кольцо.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250825" y="2205038"/>
            <a:ext cx="4392613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6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Кристаллы с формой игл с характерным запахом,  окисляются на воздухе с приобретением розового оттенка, малорастворимы в холодной воде, но хорошо растворяются в горячей, ядовиты. Фенол плавится при температуре 42,30С, кипит при 182 0С.</a:t>
            </a:r>
          </a:p>
        </p:txBody>
      </p:sp>
      <p:sp>
        <p:nvSpPr>
          <p:cNvPr id="8200" name="Rectangle 4"/>
          <p:cNvSpPr>
            <a:spLocks noChangeArrowheads="1"/>
          </p:cNvSpPr>
          <p:nvPr/>
        </p:nvSpPr>
        <p:spPr bwMode="auto">
          <a:xfrm>
            <a:off x="1692275" y="115888"/>
            <a:ext cx="52562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6000" b="1" i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«Фенолы»</a:t>
            </a:r>
          </a:p>
        </p:txBody>
      </p:sp>
      <p:sp>
        <p:nvSpPr>
          <p:cNvPr id="8201" name="Rectangle 4"/>
          <p:cNvSpPr>
            <a:spLocks noChangeArrowheads="1"/>
          </p:cNvSpPr>
          <p:nvPr/>
        </p:nvSpPr>
        <p:spPr bwMode="auto">
          <a:xfrm>
            <a:off x="468313" y="1052513"/>
            <a:ext cx="5256212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Физические свойства:</a:t>
            </a:r>
          </a:p>
        </p:txBody>
      </p:sp>
      <p:pic>
        <p:nvPicPr>
          <p:cNvPr id="23556" name="Picture 13" descr="Fichier:Phenol (carbolic acid)02.jpg"/>
          <p:cNvPicPr>
            <a:picLocks noChangeAspect="1" noChangeArrowheads="1"/>
          </p:cNvPicPr>
          <p:nvPr/>
        </p:nvPicPr>
        <p:blipFill>
          <a:blip r:embed="rId2">
            <a:lum bright="-12000" contrast="54000"/>
          </a:blip>
          <a:srcRect/>
          <a:stretch>
            <a:fillRect/>
          </a:stretch>
        </p:blipFill>
        <p:spPr bwMode="auto">
          <a:xfrm>
            <a:off x="4859338" y="2428875"/>
            <a:ext cx="4122737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120650"/>
            <a:ext cx="8378825" cy="6343650"/>
          </a:xfrm>
        </p:spPr>
        <p:txBody>
          <a:bodyPr/>
          <a:lstStyle/>
          <a:p>
            <a:r>
              <a:rPr lang="ru-RU" b="1" smtClean="0">
                <a:latin typeface="Georgia" pitchFamily="18" charset="0"/>
              </a:rPr>
              <a:t/>
            </a:r>
            <a:br>
              <a:rPr lang="ru-RU" b="1" smtClean="0">
                <a:latin typeface="Georgia" pitchFamily="18" charset="0"/>
              </a:rPr>
            </a:br>
            <a:r>
              <a:rPr lang="ru-RU" b="1" smtClean="0">
                <a:latin typeface="Georgia" pitchFamily="18" charset="0"/>
              </a:rPr>
              <a:t> </a:t>
            </a: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endParaRPr lang="ru-RU" sz="3600" b="1" smtClean="0">
              <a:latin typeface="Georgia" pitchFamily="18" charset="0"/>
            </a:endParaRPr>
          </a:p>
        </p:txBody>
      </p:sp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400050" y="295275"/>
            <a:ext cx="8467725" cy="6143625"/>
          </a:xfrm>
          <a:prstGeom prst="rect">
            <a:avLst/>
          </a:prstGeom>
          <a:noFill/>
          <a:ln w="85725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612775" y="2943225"/>
            <a:ext cx="85121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2566988" y="1933575"/>
            <a:ext cx="53911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2800" b="1"/>
          </a:p>
          <a:p>
            <a:endParaRPr lang="ru-RU" sz="2800" b="1"/>
          </a:p>
          <a:p>
            <a:endParaRPr lang="ru-RU" sz="2800" b="1"/>
          </a:p>
          <a:p>
            <a:endParaRPr lang="ru-RU" sz="2800" b="1"/>
          </a:p>
          <a:p>
            <a:r>
              <a:rPr lang="ru-RU" sz="3200" b="1"/>
              <a:t>Фенол </a:t>
            </a:r>
            <a:endParaRPr lang="en-US" sz="3200" b="1"/>
          </a:p>
          <a:p>
            <a:endParaRPr lang="ru-RU" sz="1400" b="1"/>
          </a:p>
          <a:p>
            <a:r>
              <a:rPr lang="ru-RU" sz="3200" b="1">
                <a:solidFill>
                  <a:schemeClr val="hlink"/>
                </a:solidFill>
              </a:rPr>
              <a:t>монооксибензол,</a:t>
            </a:r>
            <a:endParaRPr lang="en-US" sz="3200" b="1">
              <a:solidFill>
                <a:schemeClr val="hlink"/>
              </a:solidFill>
            </a:endParaRPr>
          </a:p>
          <a:p>
            <a:r>
              <a:rPr lang="ru-RU" sz="3200" b="1">
                <a:solidFill>
                  <a:schemeClr val="hlink"/>
                </a:solidFill>
              </a:rPr>
              <a:t> карболовая кислота</a:t>
            </a:r>
            <a:endParaRPr lang="en-US" sz="3200" b="1">
              <a:solidFill>
                <a:schemeClr val="hlink"/>
              </a:solidFill>
            </a:endParaRPr>
          </a:p>
          <a:p>
            <a:endParaRPr lang="ru-RU" sz="3200" b="1">
              <a:solidFill>
                <a:schemeClr val="hlink"/>
              </a:solidFill>
            </a:endParaRPr>
          </a:p>
          <a:p>
            <a:r>
              <a:rPr lang="en-US" sz="3200" b="1"/>
              <a:t>-</a:t>
            </a:r>
            <a:r>
              <a:rPr lang="ru-RU" sz="2800" b="1"/>
              <a:t>бесцветные кристаллы </a:t>
            </a:r>
            <a:endParaRPr lang="en-US" sz="2800" b="1"/>
          </a:p>
          <a:p>
            <a:endParaRPr lang="ru-RU" sz="1100" b="1"/>
          </a:p>
          <a:p>
            <a:r>
              <a:rPr lang="en-US" sz="2800" b="1"/>
              <a:t>-</a:t>
            </a:r>
            <a:r>
              <a:rPr lang="ru-RU" sz="2800" b="1"/>
              <a:t>с характерным запахом</a:t>
            </a:r>
            <a:endParaRPr lang="en-US" sz="2800" b="1"/>
          </a:p>
          <a:p>
            <a:endParaRPr lang="ru-RU" sz="1100" b="1"/>
          </a:p>
          <a:p>
            <a:r>
              <a:rPr lang="ru-RU" sz="2800" b="1"/>
              <a:t> -розовеющие при хранении</a:t>
            </a:r>
            <a:endParaRPr lang="en-US" sz="2800" b="1"/>
          </a:p>
          <a:p>
            <a:endParaRPr lang="ru-RU" sz="1100" b="1"/>
          </a:p>
          <a:p>
            <a:r>
              <a:rPr lang="en-US" sz="2800" b="1"/>
              <a:t>-</a:t>
            </a:r>
            <a:r>
              <a:rPr lang="ru-RU" sz="2800" b="1"/>
              <a:t>умеренно растворим в воде</a:t>
            </a:r>
            <a:endParaRPr lang="en-US" sz="2800" b="1"/>
          </a:p>
          <a:p>
            <a:endParaRPr lang="ru-RU" sz="1100" b="1"/>
          </a:p>
          <a:p>
            <a:r>
              <a:rPr lang="en-US" sz="2800" b="1"/>
              <a:t>-</a:t>
            </a:r>
            <a:r>
              <a:rPr lang="ru-RU" sz="2800" b="1"/>
              <a:t>хорошо - в спирте, эфире, ацетоне </a:t>
            </a:r>
          </a:p>
          <a:p>
            <a:endParaRPr lang="ru-RU" sz="2800" b="1"/>
          </a:p>
          <a:p>
            <a:r>
              <a:rPr lang="ru-RU" sz="2400" b="1"/>
              <a:t> </a:t>
            </a:r>
          </a:p>
        </p:txBody>
      </p:sp>
      <p:pic>
        <p:nvPicPr>
          <p:cNvPr id="24581" name="Picture 8" descr="46"/>
          <p:cNvPicPr>
            <a:picLocks noChangeAspect="1" noChangeArrowheads="1"/>
          </p:cNvPicPr>
          <p:nvPr/>
        </p:nvPicPr>
        <p:blipFill>
          <a:blip r:embed="rId2"/>
          <a:srcRect l="9233" r="49048"/>
          <a:stretch>
            <a:fillRect/>
          </a:stretch>
        </p:blipFill>
        <p:spPr bwMode="auto">
          <a:xfrm>
            <a:off x="693738" y="449263"/>
            <a:ext cx="1873250" cy="32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1143000"/>
          </a:xfrm>
        </p:spPr>
        <p:txBody>
          <a:bodyPr lIns="0" rIns="0" bIns="0" anchor="b"/>
          <a:lstStyle/>
          <a:p>
            <a:r>
              <a:rPr lang="ru-RU" sz="3900" b="1" i="1" smtClean="0"/>
              <a:t>Физические свойства фенола</a:t>
            </a:r>
          </a:p>
        </p:txBody>
      </p:sp>
      <p:pic>
        <p:nvPicPr>
          <p:cNvPr id="4098" name="Picture 2" descr="I:\документы\Мои рисунки\химия\L01p2p0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75" y="1500188"/>
            <a:ext cx="2000250" cy="1500187"/>
          </a:xfrm>
        </p:spPr>
      </p:pic>
      <p:pic>
        <p:nvPicPr>
          <p:cNvPr id="4099" name="Picture 3" descr="I:\документы\Мои рисунки\химия\L01p2p03.jpg"/>
          <p:cNvPicPr>
            <a:picLocks noChangeAspect="1" noChangeArrowheads="1"/>
          </p:cNvPicPr>
          <p:nvPr/>
        </p:nvPicPr>
        <p:blipFill>
          <a:blip r:embed="rId3"/>
          <a:srcRect l="17647" r="40440"/>
          <a:stretch>
            <a:fillRect/>
          </a:stretch>
        </p:blipFill>
        <p:spPr bwMode="auto">
          <a:xfrm>
            <a:off x="1785938" y="3417888"/>
            <a:ext cx="1785937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I:\документы\Мои рисунки\рисунки\Рисунок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1285875"/>
            <a:ext cx="22161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I:\документы\Мои рисунки\химия\сол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1428750"/>
            <a:ext cx="180975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714375" y="2928938"/>
            <a:ext cx="2000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Белые кристаллы</a:t>
            </a: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3143250" y="3000375"/>
            <a:ext cx="2714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Растворяются при нагревании</a:t>
            </a:r>
          </a:p>
        </p:txBody>
      </p:sp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6357938" y="2928938"/>
            <a:ext cx="2428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С приятным характерным запахом</a:t>
            </a: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4357688" y="4929188"/>
            <a:ext cx="2286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Очень токсичное вещество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323850" y="981075"/>
            <a:ext cx="511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1. Коксование каменного угля</a:t>
            </a:r>
            <a:endParaRPr lang="ru-RU" sz="3600" b="1" i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23850" y="3316288"/>
            <a:ext cx="3816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</a:t>
            </a:r>
            <a:r>
              <a:rPr lang="ru-RU" sz="2800" b="1" i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Times New Roman" pitchFamily="18" charset="0"/>
              </a:rPr>
              <a:t>. Синтез фенола из бензола</a:t>
            </a:r>
          </a:p>
        </p:txBody>
      </p:sp>
      <p:sp>
        <p:nvSpPr>
          <p:cNvPr id="5128" name="Rectangle 4"/>
          <p:cNvSpPr>
            <a:spLocks noChangeArrowheads="1"/>
          </p:cNvSpPr>
          <p:nvPr/>
        </p:nvSpPr>
        <p:spPr bwMode="auto">
          <a:xfrm>
            <a:off x="539750" y="0"/>
            <a:ext cx="705643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i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Способы получения</a:t>
            </a:r>
          </a:p>
        </p:txBody>
      </p:sp>
      <p:pic>
        <p:nvPicPr>
          <p:cNvPr id="26628" name="Picture 12" descr="300px-Co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75" y="1525588"/>
            <a:ext cx="17367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6" descr="51951a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1125538"/>
            <a:ext cx="23812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062" name="Group 126"/>
          <p:cNvGraphicFramePr>
            <a:graphicFrameLocks noGrp="1"/>
          </p:cNvGraphicFramePr>
          <p:nvPr/>
        </p:nvGraphicFramePr>
        <p:xfrm>
          <a:off x="1835150" y="4149725"/>
          <a:ext cx="1036638" cy="1189038"/>
        </p:xfrm>
        <a:graphic>
          <a:graphicData uri="http://schemas.openxmlformats.org/drawingml/2006/table">
            <a:tbl>
              <a:tblPr/>
              <a:tblGrid>
                <a:gridCol w="1036638"/>
              </a:tblGrid>
              <a:tr h="1189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40" name="Picture 4" descr="skf87"/>
          <p:cNvPicPr>
            <a:picLocks noChangeAspect="1" noChangeArrowheads="1"/>
          </p:cNvPicPr>
          <p:nvPr/>
        </p:nvPicPr>
        <p:blipFill>
          <a:blip r:embed="rId4">
            <a:lum bright="-12000" contrast="24000"/>
          </a:blip>
          <a:srcRect l="24098" t="38153" r="26099" b="58321"/>
          <a:stretch>
            <a:fillRect/>
          </a:stretch>
        </p:blipFill>
        <p:spPr bwMode="auto">
          <a:xfrm>
            <a:off x="755650" y="4724400"/>
            <a:ext cx="6983413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8"/>
            <a:ext cx="9144000" cy="6729412"/>
          </a:xfrm>
          <a:prstGeom prst="rect">
            <a:avLst/>
          </a:prstGeom>
          <a:solidFill>
            <a:srgbClr val="04427A"/>
          </a:solidFill>
          <a:ln w="9525">
            <a:noFill/>
            <a:miter lim="800000"/>
            <a:headEnd/>
            <a:tailEnd/>
          </a:ln>
        </p:spPr>
      </p:pic>
      <p:pic>
        <p:nvPicPr>
          <p:cNvPr id="27650" name="Picture 5" descr="Книга1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0"/>
            <a:ext cx="935037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skf87"/>
          <p:cNvPicPr>
            <a:picLocks noChangeAspect="1" noChangeArrowheads="1"/>
          </p:cNvPicPr>
          <p:nvPr/>
        </p:nvPicPr>
        <p:blipFill>
          <a:blip r:embed="rId2">
            <a:lum bright="-12000" contrast="24000"/>
          </a:blip>
          <a:srcRect l="24098" t="38153" r="26099" b="58321"/>
          <a:stretch>
            <a:fillRect/>
          </a:stretch>
        </p:blipFill>
        <p:spPr bwMode="auto">
          <a:xfrm>
            <a:off x="468313" y="1628775"/>
            <a:ext cx="6983412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FFFF66"/>
                </a:solidFill>
                <a:latin typeface="Times New Roman" pitchFamily="18" charset="0"/>
              </a:rPr>
              <a:t>Получение</a:t>
            </a:r>
            <a:r>
              <a:rPr lang="ru-RU" sz="2800">
                <a:latin typeface="Times New Roman" pitchFamily="18" charset="0"/>
              </a:rPr>
              <a:t> </a:t>
            </a:r>
            <a:r>
              <a:rPr lang="ru-RU" sz="2800">
                <a:solidFill>
                  <a:srgbClr val="FFFF66"/>
                </a:solidFill>
                <a:latin typeface="Times New Roman" pitchFamily="18" charset="0"/>
              </a:rPr>
              <a:t>фенола</a:t>
            </a:r>
          </a:p>
        </p:txBody>
      </p:sp>
      <p:pic>
        <p:nvPicPr>
          <p:cNvPr id="14343" name="Picture 7" descr="skf87"/>
          <p:cNvPicPr>
            <a:picLocks noChangeAspect="1" noChangeArrowheads="1"/>
          </p:cNvPicPr>
          <p:nvPr/>
        </p:nvPicPr>
        <p:blipFill>
          <a:blip r:embed="rId2">
            <a:lum bright="-18000" contrast="30000"/>
          </a:blip>
          <a:srcRect l="28029" t="49673" r="24950" b="38745"/>
          <a:stretch>
            <a:fillRect/>
          </a:stretch>
        </p:blipFill>
        <p:spPr bwMode="auto">
          <a:xfrm>
            <a:off x="250825" y="2997200"/>
            <a:ext cx="53276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skf87"/>
          <p:cNvPicPr>
            <a:picLocks noChangeAspect="1" noChangeArrowheads="1"/>
          </p:cNvPicPr>
          <p:nvPr/>
        </p:nvPicPr>
        <p:blipFill>
          <a:blip r:embed="rId2">
            <a:lum bright="-18000" contrast="30000"/>
          </a:blip>
          <a:srcRect l="37219" t="61586" r="33374" b="26935"/>
          <a:stretch>
            <a:fillRect/>
          </a:stretch>
        </p:blipFill>
        <p:spPr bwMode="auto">
          <a:xfrm>
            <a:off x="5435600" y="2997200"/>
            <a:ext cx="3384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11" descr="Книга1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1725" y="0"/>
            <a:ext cx="11715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skf87"/>
          <p:cNvPicPr>
            <a:picLocks noChangeAspect="1" noChangeArrowheads="1"/>
          </p:cNvPicPr>
          <p:nvPr/>
        </p:nvPicPr>
        <p:blipFill>
          <a:blip r:embed="rId2">
            <a:lum bright="-12000" contrast="24000"/>
          </a:blip>
          <a:srcRect l="24098" t="38153" r="26099" b="58321"/>
          <a:stretch>
            <a:fillRect/>
          </a:stretch>
        </p:blipFill>
        <p:spPr bwMode="auto">
          <a:xfrm>
            <a:off x="468313" y="1628775"/>
            <a:ext cx="6983412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0" name="Rectangle 4"/>
          <p:cNvSpPr>
            <a:spLocks noChangeArrowheads="1"/>
          </p:cNvSpPr>
          <p:nvPr/>
        </p:nvSpPr>
        <p:spPr bwMode="auto">
          <a:xfrm>
            <a:off x="1187450" y="187325"/>
            <a:ext cx="67691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i="1"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cs typeface="Times New Roman" pitchFamily="18" charset="0"/>
              </a:rPr>
              <a:t>Применение фенолов</a:t>
            </a:r>
          </a:p>
        </p:txBody>
      </p:sp>
      <p:grpSp>
        <p:nvGrpSpPr>
          <p:cNvPr id="29698" name="Group 40"/>
          <p:cNvGrpSpPr>
            <a:grpSpLocks/>
          </p:cNvGrpSpPr>
          <p:nvPr/>
        </p:nvGrpSpPr>
        <p:grpSpPr bwMode="auto">
          <a:xfrm>
            <a:off x="539750" y="1555750"/>
            <a:ext cx="7945438" cy="4572000"/>
            <a:chOff x="340" y="980"/>
            <a:chExt cx="5005" cy="2880"/>
          </a:xfrm>
        </p:grpSpPr>
        <p:sp>
          <p:nvSpPr>
            <p:cNvPr id="21509" name="Oval 5"/>
            <p:cNvSpPr>
              <a:spLocks noChangeArrowheads="1"/>
            </p:cNvSpPr>
            <p:nvPr/>
          </p:nvSpPr>
          <p:spPr bwMode="auto">
            <a:xfrm>
              <a:off x="2290" y="1888"/>
              <a:ext cx="1043" cy="953"/>
            </a:xfrm>
            <a:prstGeom prst="ellipse">
              <a:avLst/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3600" b="1" i="1">
                  <a:solidFill>
                    <a:srgbClr val="CC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Фенол</a:t>
              </a:r>
            </a:p>
          </p:txBody>
        </p:sp>
        <p:sp>
          <p:nvSpPr>
            <p:cNvPr id="29700" name="AutoShape 14"/>
            <p:cNvSpPr>
              <a:spLocks noChangeArrowheads="1"/>
            </p:cNvSpPr>
            <p:nvPr/>
          </p:nvSpPr>
          <p:spPr bwMode="auto">
            <a:xfrm>
              <a:off x="2109" y="980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Синтетические</a:t>
              </a:r>
            </a:p>
            <a:p>
              <a:pPr algn="ctr"/>
              <a:r>
                <a:rPr lang="ru-RU" b="1" i="1"/>
                <a:t>волокна</a:t>
              </a:r>
            </a:p>
          </p:txBody>
        </p:sp>
        <p:sp>
          <p:nvSpPr>
            <p:cNvPr id="29701" name="AutoShape 15"/>
            <p:cNvSpPr>
              <a:spLocks noChangeArrowheads="1"/>
            </p:cNvSpPr>
            <p:nvPr/>
          </p:nvSpPr>
          <p:spPr bwMode="auto">
            <a:xfrm>
              <a:off x="3652" y="1519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Пестициды</a:t>
              </a:r>
            </a:p>
          </p:txBody>
        </p:sp>
        <p:sp>
          <p:nvSpPr>
            <p:cNvPr id="29702" name="AutoShape 18"/>
            <p:cNvSpPr>
              <a:spLocks noChangeArrowheads="1"/>
            </p:cNvSpPr>
            <p:nvPr/>
          </p:nvSpPr>
          <p:spPr bwMode="auto">
            <a:xfrm>
              <a:off x="703" y="1480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1700" b="1" i="1"/>
                <a:t>Фенолформаль-</a:t>
              </a:r>
            </a:p>
            <a:p>
              <a:pPr algn="ctr"/>
              <a:r>
                <a:rPr lang="ru-RU" sz="1700" b="1" i="1"/>
                <a:t>дегидные смолы</a:t>
              </a:r>
            </a:p>
          </p:txBody>
        </p:sp>
        <p:sp>
          <p:nvSpPr>
            <p:cNvPr id="29703" name="AutoShape 19"/>
            <p:cNvSpPr>
              <a:spLocks noChangeArrowheads="1"/>
            </p:cNvSpPr>
            <p:nvPr/>
          </p:nvSpPr>
          <p:spPr bwMode="auto">
            <a:xfrm>
              <a:off x="340" y="2251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Моющие </a:t>
              </a:r>
            </a:p>
            <a:p>
              <a:pPr algn="ctr"/>
              <a:r>
                <a:rPr lang="ru-RU" b="1" i="1"/>
                <a:t>средства</a:t>
              </a:r>
            </a:p>
          </p:txBody>
        </p:sp>
        <p:sp>
          <p:nvSpPr>
            <p:cNvPr id="29704" name="AutoShape 20"/>
            <p:cNvSpPr>
              <a:spLocks noChangeArrowheads="1"/>
            </p:cNvSpPr>
            <p:nvPr/>
          </p:nvSpPr>
          <p:spPr bwMode="auto">
            <a:xfrm>
              <a:off x="749" y="2976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Антисептики</a:t>
              </a:r>
            </a:p>
          </p:txBody>
        </p:sp>
        <p:sp>
          <p:nvSpPr>
            <p:cNvPr id="29705" name="AutoShape 23"/>
            <p:cNvSpPr>
              <a:spLocks noChangeArrowheads="1"/>
            </p:cNvSpPr>
            <p:nvPr/>
          </p:nvSpPr>
          <p:spPr bwMode="auto">
            <a:xfrm>
              <a:off x="4030" y="2226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Лаки,</a:t>
              </a:r>
            </a:p>
            <a:p>
              <a:pPr algn="ctr"/>
              <a:r>
                <a:rPr lang="ru-RU" b="1" i="1"/>
                <a:t>краски</a:t>
              </a:r>
            </a:p>
          </p:txBody>
        </p:sp>
        <p:sp>
          <p:nvSpPr>
            <p:cNvPr id="29706" name="AutoShape 24"/>
            <p:cNvSpPr>
              <a:spLocks noChangeArrowheads="1"/>
            </p:cNvSpPr>
            <p:nvPr/>
          </p:nvSpPr>
          <p:spPr bwMode="auto">
            <a:xfrm>
              <a:off x="3651" y="2931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i="1"/>
                <a:t>Медицинские</a:t>
              </a:r>
            </a:p>
            <a:p>
              <a:pPr algn="ctr"/>
              <a:r>
                <a:rPr lang="ru-RU" b="1" i="1"/>
                <a:t>препараты</a:t>
              </a:r>
            </a:p>
          </p:txBody>
        </p:sp>
        <p:sp>
          <p:nvSpPr>
            <p:cNvPr id="29707" name="AutoShape 25"/>
            <p:cNvSpPr>
              <a:spLocks noChangeArrowheads="1"/>
            </p:cNvSpPr>
            <p:nvPr/>
          </p:nvSpPr>
          <p:spPr bwMode="auto">
            <a:xfrm>
              <a:off x="2200" y="3406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57150" cmpd="thickThin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b="1" i="1"/>
                <a:t>Сахарин</a:t>
              </a:r>
            </a:p>
          </p:txBody>
        </p:sp>
        <p:sp>
          <p:nvSpPr>
            <p:cNvPr id="29708" name="AutoShape 27"/>
            <p:cNvSpPr>
              <a:spLocks noChangeArrowheads="1"/>
            </p:cNvSpPr>
            <p:nvPr/>
          </p:nvSpPr>
          <p:spPr bwMode="auto">
            <a:xfrm>
              <a:off x="3424" y="2296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9" name="AutoShape 28"/>
            <p:cNvSpPr>
              <a:spLocks noChangeArrowheads="1"/>
            </p:cNvSpPr>
            <p:nvPr/>
          </p:nvSpPr>
          <p:spPr bwMode="auto">
            <a:xfrm flipH="1">
              <a:off x="1882" y="2296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0" name="AutoShape 29"/>
            <p:cNvSpPr>
              <a:spLocks noChangeArrowheads="1"/>
            </p:cNvSpPr>
            <p:nvPr/>
          </p:nvSpPr>
          <p:spPr bwMode="auto">
            <a:xfrm rot="16200000" flipH="1">
              <a:off x="2677" y="2998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1" name="AutoShape 30"/>
            <p:cNvSpPr>
              <a:spLocks noChangeArrowheads="1"/>
            </p:cNvSpPr>
            <p:nvPr/>
          </p:nvSpPr>
          <p:spPr bwMode="auto">
            <a:xfrm rot="16200000" flipH="1">
              <a:off x="2677" y="2998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2" name="AutoShape 33"/>
            <p:cNvSpPr>
              <a:spLocks noChangeArrowheads="1"/>
            </p:cNvSpPr>
            <p:nvPr/>
          </p:nvSpPr>
          <p:spPr bwMode="auto">
            <a:xfrm rot="5400000" flipH="1">
              <a:off x="2653" y="1547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3" name="AutoShape 34"/>
            <p:cNvSpPr>
              <a:spLocks noChangeArrowheads="1"/>
            </p:cNvSpPr>
            <p:nvPr/>
          </p:nvSpPr>
          <p:spPr bwMode="auto">
            <a:xfrm rot="1476391" flipH="1">
              <a:off x="2064" y="1842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4" name="AutoShape 35"/>
            <p:cNvSpPr>
              <a:spLocks noChangeArrowheads="1"/>
            </p:cNvSpPr>
            <p:nvPr/>
          </p:nvSpPr>
          <p:spPr bwMode="auto">
            <a:xfrm rot="-1476391">
              <a:off x="3289" y="1887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5" name="AutoShape 36"/>
            <p:cNvSpPr>
              <a:spLocks noChangeArrowheads="1"/>
            </p:cNvSpPr>
            <p:nvPr/>
          </p:nvSpPr>
          <p:spPr bwMode="auto">
            <a:xfrm rot="-1476391" flipH="1" flipV="1">
              <a:off x="2155" y="2749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6" name="AutoShape 39"/>
            <p:cNvSpPr>
              <a:spLocks noChangeArrowheads="1"/>
            </p:cNvSpPr>
            <p:nvPr/>
          </p:nvSpPr>
          <p:spPr bwMode="auto">
            <a:xfrm rot="1476391" flipV="1">
              <a:off x="3243" y="2704"/>
              <a:ext cx="317" cy="273"/>
            </a:xfrm>
            <a:prstGeom prst="notchedRightArrow">
              <a:avLst>
                <a:gd name="adj1" fmla="val 50000"/>
                <a:gd name="adj2" fmla="val 29029"/>
              </a:avLst>
            </a:prstGeom>
            <a:solidFill>
              <a:srgbClr val="FFFF66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8" descr="Fájl:Phenol-3D-vd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248126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555875" y="260350"/>
            <a:ext cx="64436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Простейший фенол называется </a:t>
            </a:r>
            <a:r>
              <a:rPr lang="ru-RU" sz="2800" b="1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Карболовой кислотой. </a:t>
            </a:r>
            <a:r>
              <a:rPr lang="ru-RU" sz="28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Он обладает сильными антисептическими свойствами (способен убивать многие микроорганизмы)</a:t>
            </a:r>
          </a:p>
        </p:txBody>
      </p:sp>
      <p:pic>
        <p:nvPicPr>
          <p:cNvPr id="30723" name="Picture 11" descr="28471_or"/>
          <p:cNvPicPr>
            <a:picLocks noChangeAspect="1" noChangeArrowheads="1"/>
          </p:cNvPicPr>
          <p:nvPr/>
        </p:nvPicPr>
        <p:blipFill>
          <a:blip r:embed="rId3">
            <a:lum bright="18000" contrast="30000"/>
          </a:blip>
          <a:srcRect/>
          <a:stretch>
            <a:fillRect/>
          </a:stretch>
        </p:blipFill>
        <p:spPr bwMode="auto">
          <a:xfrm>
            <a:off x="179388" y="3516313"/>
            <a:ext cx="56165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5938838" y="4508500"/>
            <a:ext cx="3205162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Запах карболки был типичным запахом госпиталей и больниц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15" descr="Фото фенольного до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981075"/>
            <a:ext cx="4762500" cy="2200275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13328" name="Rectangle 4"/>
          <p:cNvSpPr>
            <a:spLocks noChangeArrowheads="1"/>
          </p:cNvSpPr>
          <p:nvPr/>
        </p:nvSpPr>
        <p:spPr bwMode="auto">
          <a:xfrm>
            <a:off x="1187450" y="44450"/>
            <a:ext cx="67691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Ф</a:t>
            </a: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енол</a:t>
            </a: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ьные дома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323850" y="3387725"/>
            <a:ext cx="8569325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just" eaLnBrk="0" hangingPunct="0">
              <a:defRPr/>
            </a:pPr>
            <a:r>
              <a:rPr lang="ru-RU" sz="2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70-х – начале 80-х годов прошлого века в крупных городах Советского Союза во время строительства некоторых многоэтажных домов провели эксперимент: в бетон и утеплитель добавили </a:t>
            </a:r>
            <a:r>
              <a:rPr lang="ru-RU" sz="2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фенолформальдегид</a:t>
            </a:r>
            <a:r>
              <a:rPr lang="ru-RU" sz="2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Это позволило обеспечить быстрое застывание бетона и почти в полтора раза сократить расход стройматериалов. После того, как были </a:t>
            </a:r>
            <a:r>
              <a:rPr lang="ru-RU" sz="2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выявлены вредные свойства фенольных соединений</a:t>
            </a:r>
            <a:r>
              <a:rPr lang="ru-RU" sz="2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подобная практика была прекращена. Однако экспериментальные дома остались...</a:t>
            </a:r>
            <a:endParaRPr lang="ru-RU" sz="22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7" descr="ملف:Phenol 2 gram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299720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95288" y="1225550"/>
            <a:ext cx="76327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Раздражает носоглотку;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Вызывает ожоги;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Вызывает отек легких;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При интоксикации фенола – бесплодие, рак, сердечная недостаточность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Аллергии;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Кашель, астма;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Болезни глаз, почек;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Головная боль;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Нарушает работу ЦНС;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Вызывает упадок сил;</a:t>
            </a:r>
          </a:p>
          <a:p>
            <a:pPr marL="361950">
              <a:buFontTx/>
              <a:buAutoNum type="arabicPeriod"/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Многие детские игрушки производятся из фенопластов - это крайне опасно!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755650" y="115888"/>
            <a:ext cx="49895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Чем опасен фенол?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120650"/>
            <a:ext cx="8378825" cy="6343650"/>
          </a:xfrm>
        </p:spPr>
        <p:txBody>
          <a:bodyPr/>
          <a:lstStyle/>
          <a:p>
            <a:r>
              <a:rPr lang="ru-RU" b="1" smtClean="0">
                <a:latin typeface="Georgia" pitchFamily="18" charset="0"/>
              </a:rPr>
              <a:t/>
            </a:r>
            <a:br>
              <a:rPr lang="ru-RU" b="1" smtClean="0">
                <a:latin typeface="Georgia" pitchFamily="18" charset="0"/>
              </a:rPr>
            </a:br>
            <a:r>
              <a:rPr lang="ru-RU" b="1" smtClean="0">
                <a:latin typeface="Georgia" pitchFamily="18" charset="0"/>
              </a:rPr>
              <a:t> </a:t>
            </a: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endParaRPr lang="ru-RU" sz="3600" b="1" smtClean="0">
              <a:latin typeface="Georgia" pitchFamily="18" charset="0"/>
            </a:endParaRPr>
          </a:p>
        </p:txBody>
      </p:sp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142875" y="152400"/>
            <a:ext cx="8867775" cy="6562725"/>
          </a:xfrm>
          <a:prstGeom prst="rect">
            <a:avLst/>
          </a:prstGeom>
          <a:noFill/>
          <a:ln w="85725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612775" y="2943225"/>
            <a:ext cx="85121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3038475" y="1933575"/>
            <a:ext cx="32861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000" b="1"/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2714625" y="1781175"/>
            <a:ext cx="3028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4000" b="1"/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auto">
          <a:xfrm>
            <a:off x="439738" y="-560388"/>
            <a:ext cx="8335962" cy="750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3600" b="1">
              <a:solidFill>
                <a:schemeClr val="hlink"/>
              </a:solidFill>
            </a:endParaRPr>
          </a:p>
          <a:p>
            <a:pPr algn="ctr"/>
            <a:endParaRPr lang="ru-RU" sz="3600" b="1">
              <a:solidFill>
                <a:schemeClr val="hlink"/>
              </a:solidFill>
            </a:endParaRPr>
          </a:p>
          <a:p>
            <a:pPr algn="ctr"/>
            <a:r>
              <a:rPr lang="ru-RU" sz="3600" b="1">
                <a:solidFill>
                  <a:schemeClr val="hlink"/>
                </a:solidFill>
              </a:rPr>
              <a:t>           </a:t>
            </a:r>
            <a:r>
              <a:rPr lang="en-US" sz="3600" b="1">
                <a:solidFill>
                  <a:schemeClr val="hlink"/>
                </a:solidFill>
              </a:rPr>
              <a:t>  </a:t>
            </a:r>
            <a:endParaRPr lang="ru-RU" sz="1400" b="1"/>
          </a:p>
          <a:p>
            <a:pPr algn="ctr"/>
            <a:endParaRPr lang="ru-RU" sz="1400" b="1"/>
          </a:p>
          <a:p>
            <a:pPr algn="ctr"/>
            <a:endParaRPr lang="ru-RU" sz="1400" b="1"/>
          </a:p>
          <a:p>
            <a:pPr algn="ctr"/>
            <a:endParaRPr lang="ru-RU" sz="1400" b="1"/>
          </a:p>
          <a:p>
            <a:pPr algn="ctr"/>
            <a:endParaRPr lang="en-US" sz="1400" b="1"/>
          </a:p>
          <a:p>
            <a:r>
              <a:rPr lang="ru-RU" sz="2800" b="1"/>
              <a:t>- </a:t>
            </a:r>
            <a:r>
              <a:rPr lang="en-US" sz="2800" b="1"/>
              <a:t>очень быстро всасывается </a:t>
            </a:r>
          </a:p>
          <a:p>
            <a:r>
              <a:rPr lang="en-US" sz="2800" b="1"/>
              <a:t>даже через неповрежденные</a:t>
            </a:r>
            <a:endParaRPr lang="ru-RU" sz="2800" b="1"/>
          </a:p>
          <a:p>
            <a:r>
              <a:rPr lang="en-US" sz="2800" b="1"/>
              <a:t>участки кожи</a:t>
            </a:r>
            <a:r>
              <a:rPr lang="ru-RU" sz="2800" b="1"/>
              <a:t> </a:t>
            </a:r>
            <a:r>
              <a:rPr lang="en-US" sz="2800" b="1"/>
              <a:t>и уже через несколько</a:t>
            </a:r>
            <a:endParaRPr lang="ru-RU" sz="2800" b="1"/>
          </a:p>
          <a:p>
            <a:r>
              <a:rPr lang="en-US" sz="2800" b="1"/>
              <a:t> минут начинает воздействовать </a:t>
            </a:r>
            <a:endParaRPr lang="ru-RU" sz="2800" b="1"/>
          </a:p>
          <a:p>
            <a:r>
              <a:rPr lang="en-US" sz="2800" b="1"/>
              <a:t>на ткани головного мозга</a:t>
            </a:r>
            <a:r>
              <a:rPr lang="ru-RU" sz="2800" b="1"/>
              <a:t>;</a:t>
            </a:r>
            <a:endParaRPr lang="en-US" sz="2800" b="1"/>
          </a:p>
          <a:p>
            <a:pPr algn="ctr"/>
            <a:endParaRPr lang="en-US" sz="2800" b="1"/>
          </a:p>
          <a:p>
            <a:pPr algn="ctr"/>
            <a:r>
              <a:rPr lang="ru-RU" sz="2800" b="1"/>
              <a:t>- с</a:t>
            </a:r>
            <a:r>
              <a:rPr lang="en-US" sz="2800" b="1"/>
              <a:t>начала возникает кратковременное возбуждение,</a:t>
            </a:r>
          </a:p>
          <a:p>
            <a:pPr algn="ctr"/>
            <a:r>
              <a:rPr lang="en-US" sz="2800" b="1"/>
              <a:t> а потом и паралич дыхательного центра</a:t>
            </a:r>
            <a:r>
              <a:rPr lang="ru-RU" sz="2800" b="1"/>
              <a:t>;</a:t>
            </a:r>
            <a:endParaRPr lang="en-US" sz="2800" b="1"/>
          </a:p>
          <a:p>
            <a:pPr algn="ctr"/>
            <a:r>
              <a:rPr lang="en-US" sz="2800" b="1"/>
              <a:t> </a:t>
            </a:r>
          </a:p>
          <a:p>
            <a:pPr algn="ctr"/>
            <a:endParaRPr lang="en-US" sz="2800" b="1"/>
          </a:p>
        </p:txBody>
      </p:sp>
      <p:pic>
        <p:nvPicPr>
          <p:cNvPr id="3379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512763"/>
            <a:ext cx="2824163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2257425" y="654050"/>
            <a:ext cx="2143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hlink"/>
                </a:solidFill>
              </a:rPr>
              <a:t>С</a:t>
            </a:r>
            <a:r>
              <a:rPr lang="ru-RU" sz="3600" b="1" baseline="-25000">
                <a:solidFill>
                  <a:schemeClr val="hlink"/>
                </a:solidFill>
              </a:rPr>
              <a:t>6</a:t>
            </a:r>
            <a:r>
              <a:rPr lang="en-US" sz="3600" b="1">
                <a:solidFill>
                  <a:schemeClr val="hlink"/>
                </a:solidFill>
              </a:rPr>
              <a:t>H</a:t>
            </a:r>
            <a:r>
              <a:rPr lang="en-US" sz="3600" b="1" baseline="-25000">
                <a:solidFill>
                  <a:schemeClr val="hlink"/>
                </a:solidFill>
              </a:rPr>
              <a:t>5</a:t>
            </a:r>
            <a:r>
              <a:rPr lang="en-US" sz="3600" b="1">
                <a:solidFill>
                  <a:schemeClr val="hlink"/>
                </a:solidFill>
              </a:rPr>
              <a:t>OH</a:t>
            </a:r>
            <a:endParaRPr lang="ru-RU" sz="36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120650"/>
            <a:ext cx="8378825" cy="6343650"/>
          </a:xfrm>
        </p:spPr>
        <p:txBody>
          <a:bodyPr/>
          <a:lstStyle/>
          <a:p>
            <a:r>
              <a:rPr lang="ru-RU" b="1" smtClean="0">
                <a:latin typeface="Georgia" pitchFamily="18" charset="0"/>
              </a:rPr>
              <a:t/>
            </a:r>
            <a:br>
              <a:rPr lang="ru-RU" b="1" smtClean="0">
                <a:latin typeface="Georgia" pitchFamily="18" charset="0"/>
              </a:rPr>
            </a:br>
            <a:r>
              <a:rPr lang="ru-RU" b="1" smtClean="0">
                <a:latin typeface="Georgia" pitchFamily="18" charset="0"/>
              </a:rPr>
              <a:t> </a:t>
            </a: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r>
              <a:rPr lang="ru-RU" sz="3600" b="1" smtClean="0">
                <a:latin typeface="Georgia" pitchFamily="18" charset="0"/>
              </a:rPr>
              <a:t/>
            </a:r>
            <a:br>
              <a:rPr lang="ru-RU" sz="3600" b="1" smtClean="0">
                <a:latin typeface="Georgia" pitchFamily="18" charset="0"/>
              </a:rPr>
            </a:br>
            <a:endParaRPr lang="ru-RU" sz="3600" b="1" smtClean="0">
              <a:latin typeface="Georgia" pitchFamily="18" charset="0"/>
            </a:endParaRPr>
          </a:p>
        </p:txBody>
      </p:sp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180975" y="133350"/>
            <a:ext cx="8839200" cy="6524625"/>
          </a:xfrm>
          <a:prstGeom prst="rect">
            <a:avLst/>
          </a:prstGeom>
          <a:noFill/>
          <a:ln w="85725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612775" y="2943225"/>
            <a:ext cx="85121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419100" y="300038"/>
            <a:ext cx="828675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- д</a:t>
            </a:r>
            <a:r>
              <a:rPr lang="en-US" sz="2800" b="1"/>
              <a:t>аже при воздействии минимальных доз фенола наблюдается чихание, кашель, головная боль, головокружение, бледность, тошнота, упадок сил</a:t>
            </a:r>
            <a:r>
              <a:rPr lang="ru-RU" sz="2800" b="1"/>
              <a:t>;</a:t>
            </a:r>
            <a:r>
              <a:rPr lang="en-US" sz="2800" b="1"/>
              <a:t> </a:t>
            </a:r>
          </a:p>
          <a:p>
            <a:pPr algn="ctr"/>
            <a:endParaRPr lang="en-US" sz="2800" b="1"/>
          </a:p>
          <a:p>
            <a:pPr algn="ctr"/>
            <a:r>
              <a:rPr lang="ru-RU" sz="2800" b="1"/>
              <a:t>- т</a:t>
            </a:r>
            <a:r>
              <a:rPr lang="en-US" sz="2800" b="1"/>
              <a:t>яжелые случаи отравления характеризуются бессознательным состоянием, затруднением дыхания, нечувствительностью роговицы, едва ощутимым пульсом, нередко судорогами</a:t>
            </a:r>
            <a:r>
              <a:rPr lang="ru-RU" sz="2800" b="1"/>
              <a:t>;</a:t>
            </a:r>
            <a:endParaRPr lang="en-US" sz="2800" b="1"/>
          </a:p>
          <a:p>
            <a:pPr algn="ctr"/>
            <a:endParaRPr lang="en-US" sz="2800" b="1"/>
          </a:p>
          <a:p>
            <a:pPr algn="ctr"/>
            <a:r>
              <a:rPr lang="ru-RU" sz="2800" b="1"/>
              <a:t>- з</a:t>
            </a:r>
            <a:r>
              <a:rPr lang="en-US" sz="2800" b="1"/>
              <a:t>ачастую фенол является причиной онкозаболеваний.</a:t>
            </a:r>
          </a:p>
          <a:p>
            <a:r>
              <a:rPr lang="en-US" sz="2800"/>
              <a:t> 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548</TotalTime>
  <Words>379</Words>
  <Application>Microsoft Office PowerPoint</Application>
  <PresentationFormat>Экран (4:3)</PresentationFormat>
  <Paragraphs>128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Bookman Old Style</vt:lpstr>
      <vt:lpstr>Times New Roman</vt:lpstr>
      <vt:lpstr>Georgia</vt:lpstr>
      <vt:lpstr>Constantia</vt:lpstr>
      <vt:lpstr>Тема Office</vt:lpstr>
      <vt:lpstr>Image</vt:lpstr>
      <vt:lpstr>Слайд 1</vt:lpstr>
      <vt:lpstr>«Фенол»</vt:lpstr>
      <vt:lpstr>Слайд 3</vt:lpstr>
      <vt:lpstr>Слайд 4</vt:lpstr>
      <vt:lpstr>Слайд 5</vt:lpstr>
      <vt:lpstr>Бензиловые спирты</vt:lpstr>
      <vt:lpstr>Слайд 7</vt:lpstr>
      <vt:lpstr>    </vt:lpstr>
      <vt:lpstr>Слайд 9</vt:lpstr>
      <vt:lpstr>Слайд 10</vt:lpstr>
      <vt:lpstr>    </vt:lpstr>
      <vt:lpstr>Физические свойства фенола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  </vt:lpstr>
      <vt:lpstr>    </vt:lpstr>
    </vt:vector>
  </TitlesOfParts>
  <Company>VHSO2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ИН</cp:lastModifiedBy>
  <cp:revision>68</cp:revision>
  <dcterms:created xsi:type="dcterms:W3CDTF">2011-01-09T11:02:36Z</dcterms:created>
  <dcterms:modified xsi:type="dcterms:W3CDTF">2017-02-01T11:30:59Z</dcterms:modified>
</cp:coreProperties>
</file>